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8"/>
  </p:notesMasterIdLst>
  <p:handoutMasterIdLst>
    <p:handoutMasterId r:id="rId9"/>
  </p:handoutMasterIdLst>
  <p:sldIdLst>
    <p:sldId id="291" r:id="rId2"/>
    <p:sldId id="295" r:id="rId3"/>
    <p:sldId id="294" r:id="rId4"/>
    <p:sldId id="302" r:id="rId5"/>
    <p:sldId id="303" r:id="rId6"/>
    <p:sldId id="304" r:id="rId7"/>
  </p:sldIdLst>
  <p:sldSz cx="12192000" cy="6858000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8383"/>
    <a:srgbClr val="666666"/>
    <a:srgbClr val="005BBB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15"/>
    <p:restoredTop sz="95877"/>
  </p:normalViewPr>
  <p:slideViewPr>
    <p:cSldViewPr snapToGrid="0" snapToObjects="1">
      <p:cViewPr varScale="1">
        <p:scale>
          <a:sx n="86" d="100"/>
          <a:sy n="86" d="100"/>
        </p:scale>
        <p:origin x="224" y="720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4/21/19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4/21/19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1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88952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Data aggregation, big data analysis and visualization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66" y="5084683"/>
            <a:ext cx="7478709" cy="1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927100"/>
            <a:ext cx="12192000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" y="0"/>
            <a:ext cx="12188950" cy="68579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417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3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5029200" y="2185416"/>
            <a:ext cx="4179753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vitae dolor </a:t>
            </a:r>
            <a:r>
              <a:rPr lang="en-US" dirty="0" err="1"/>
              <a:t>euismod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. In </a:t>
            </a:r>
            <a:r>
              <a:rPr lang="en-US" dirty="0" err="1"/>
              <a:t>ornare</a:t>
            </a:r>
            <a:r>
              <a:rPr lang="en-US" dirty="0"/>
              <a:t> convallis </a:t>
            </a:r>
            <a:r>
              <a:rPr lang="en-US" dirty="0" err="1"/>
              <a:t>velit</a:t>
            </a:r>
            <a:r>
              <a:rPr lang="en-US" dirty="0"/>
              <a:t> vitae cursus. Integer </a:t>
            </a:r>
            <a:r>
              <a:rPr lang="en-US" dirty="0" err="1"/>
              <a:t>egestas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mi </a:t>
            </a:r>
            <a:r>
              <a:rPr lang="en-US" dirty="0" err="1"/>
              <a:t>vehicula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566928" y="2185416"/>
            <a:ext cx="8557757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457200" marR="0" indent="-406400" algn="l" defTabSz="914400" rtl="0" eaLnBrk="1" fontAlgn="auto" latinLnBrk="0" hangingPunct="1">
              <a:lnSpc>
                <a:spcPts val="2600"/>
              </a:lnSpc>
              <a:spcBef>
                <a:spcPts val="100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20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105156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566928" y="2185416"/>
            <a:ext cx="9678987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300"/>
              </a:lnSpc>
              <a:buClr>
                <a:srgbClr val="005BBB"/>
              </a:buClr>
              <a:buFontTx/>
              <a:buNone/>
              <a:defRPr sz="1700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736600" indent="-279400">
              <a:lnSpc>
                <a:spcPts val="2300"/>
              </a:lnSpc>
              <a:buClr>
                <a:srgbClr val="005BBB"/>
              </a:buClr>
              <a:buFont typeface="Arial" charset="0"/>
              <a:buChar char="•"/>
              <a:tabLst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marR="0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1143000" algn="l"/>
              </a:tabLst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marL="1143000" marR="0" lvl="2" indent="-228600" algn="l" defTabSz="914400" rtl="0" eaLnBrk="1" fontAlgn="auto" latinLnBrk="0" hangingPunct="1">
              <a:lnSpc>
                <a:spcPts val="2300"/>
              </a:lnSpc>
              <a:spcBef>
                <a:spcPts val="500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098566" y="930275"/>
            <a:ext cx="7093434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5114631" y="934720"/>
            <a:ext cx="7077369" cy="30646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36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9" y="2189263"/>
            <a:ext cx="4002532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68638" y="0"/>
            <a:ext cx="1169605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2400" dirty="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2045778" y="1023929"/>
            <a:ext cx="8557756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48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2045778" y="2555888"/>
            <a:ext cx="8557756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951" cy="68579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566928" y="2320111"/>
            <a:ext cx="105156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66928" y="1316736"/>
            <a:ext cx="105156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11045952" y="6221885"/>
            <a:ext cx="725424" cy="534516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6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6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47" y="1792"/>
            <a:ext cx="6572363" cy="93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4" r:id="rId2"/>
    <p:sldLayoutId id="2147483905" r:id="rId3"/>
    <p:sldLayoutId id="2147483895" r:id="rId4"/>
    <p:sldLayoutId id="2147483897" r:id="rId5"/>
    <p:sldLayoutId id="2147483907" r:id="rId6"/>
    <p:sldLayoutId id="2147483898" r:id="rId7"/>
    <p:sldLayoutId id="2147483900" r:id="rId8"/>
    <p:sldLayoutId id="2147483906" r:id="rId9"/>
    <p:sldLayoutId id="2147483902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LucidaGrande" charset="0"/>
        <a:buChar char="-"/>
        <a:defRPr sz="18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5BBB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>
          <p15:clr>
            <a:srgbClr val="F26B43"/>
          </p15:clr>
        </p15:guide>
        <p15:guide id="2" pos="416">
          <p15:clr>
            <a:srgbClr val="F26B43"/>
          </p15:clr>
        </p15:guide>
        <p15:guide id="3" orient="horz" pos="4016">
          <p15:clr>
            <a:srgbClr val="F26B43"/>
          </p15:clr>
        </p15:guide>
        <p15:guide id="4" pos="7392">
          <p15:clr>
            <a:srgbClr val="F26B43"/>
          </p15:clr>
        </p15:guide>
        <p15:guide id="5" pos="288">
          <p15:clr>
            <a:srgbClr val="F26B43"/>
          </p15:clr>
        </p15:guide>
        <p15:guide id="6" pos="4464">
          <p15:clr>
            <a:srgbClr val="F26B43"/>
          </p15:clr>
        </p15:guide>
        <p15:guide id="7" pos="4704">
          <p15:clr>
            <a:srgbClr val="F26B43"/>
          </p15:clr>
        </p15:guide>
        <p15:guide id="8" pos="4512">
          <p15:clr>
            <a:srgbClr val="F26B43"/>
          </p15:clr>
        </p15:guide>
        <p15:guide id="9" orient="horz" pos="1848">
          <p15:clr>
            <a:srgbClr val="F26B43"/>
          </p15:clr>
        </p15:guide>
        <p15:guide id="10" orient="horz" pos="1896">
          <p15:clr>
            <a:srgbClr val="F26B43"/>
          </p15:clr>
        </p15:guide>
        <p15:guide id="11" orient="horz" pos="2880">
          <p15:clr>
            <a:srgbClr val="F26B43"/>
          </p15:clr>
        </p15:guide>
        <p15:guide id="12" orient="horz" pos="28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947736" y="4107393"/>
            <a:ext cx="6638544" cy="165038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Aman Bhayana |  Pratik Agarwal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58368" y="451413"/>
            <a:ext cx="7814300" cy="3425643"/>
          </a:xfrm>
        </p:spPr>
        <p:txBody>
          <a:bodyPr/>
          <a:lstStyle/>
          <a:p>
            <a:r>
              <a:rPr lang="en-US" dirty="0"/>
              <a:t>Data Aggregation, Big Data analysis &amp; visualization </a:t>
            </a:r>
          </a:p>
        </p:txBody>
      </p:sp>
    </p:spTree>
    <p:extLst>
      <p:ext uri="{BB962C8B-B14F-4D97-AF65-F5344CB8AC3E}">
        <p14:creationId xmlns:p14="http://schemas.microsoft.com/office/powerpoint/2010/main" val="1461822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671100" y="2370611"/>
            <a:ext cx="4017771" cy="3511409"/>
          </a:xfrm>
        </p:spPr>
        <p:txBody>
          <a:bodyPr/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Baseball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Basketball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Cricket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Football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Hockey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 - Sports</a:t>
            </a:r>
          </a:p>
        </p:txBody>
      </p:sp>
    </p:spTree>
    <p:extLst>
      <p:ext uri="{BB962C8B-B14F-4D97-AF65-F5344CB8AC3E}">
        <p14:creationId xmlns:p14="http://schemas.microsoft.com/office/powerpoint/2010/main" val="193888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273E2917-FECD-664B-A6E3-B5BA72810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Aggregation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5533210D-7EBC-934C-A69B-64773B3E8E6A}"/>
              </a:ext>
            </a:extLst>
          </p:cNvPr>
          <p:cNvSpPr txBox="1">
            <a:spLocks/>
          </p:cNvSpPr>
          <p:nvPr/>
        </p:nvSpPr>
        <p:spPr>
          <a:xfrm>
            <a:off x="569468" y="2578956"/>
            <a:ext cx="5611413" cy="254863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LucidaGrande" charset="0"/>
              <a:buChar char="-"/>
              <a:defRPr sz="18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Twitter – 120,000 tweets collected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New York Times – 770 URLs scraped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Common Crawl – 1593 URLs scraped</a:t>
            </a:r>
          </a:p>
        </p:txBody>
      </p:sp>
    </p:spTree>
    <p:extLst>
      <p:ext uri="{BB962C8B-B14F-4D97-AF65-F5344CB8AC3E}">
        <p14:creationId xmlns:p14="http://schemas.microsoft.com/office/powerpoint/2010/main" val="43815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5CC9A77A-0500-FE45-8F39-6643E0E6914F}"/>
              </a:ext>
            </a:extLst>
          </p:cNvPr>
          <p:cNvSpPr txBox="1">
            <a:spLocks/>
          </p:cNvSpPr>
          <p:nvPr/>
        </p:nvSpPr>
        <p:spPr>
          <a:xfrm>
            <a:off x="569468" y="1320800"/>
            <a:ext cx="4268653" cy="71608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2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Word Count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27A57C-8602-5E4F-842A-1652FD294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678842"/>
            <a:ext cx="7565628" cy="4728518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72E0D8F-94FE-2140-940C-9EE0A2EC0AA8}"/>
              </a:ext>
            </a:extLst>
          </p:cNvPr>
          <p:cNvSpPr txBox="1">
            <a:spLocks/>
          </p:cNvSpPr>
          <p:nvPr/>
        </p:nvSpPr>
        <p:spPr>
          <a:xfrm>
            <a:off x="569468" y="2475175"/>
            <a:ext cx="4002532" cy="276832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LucidaGrande" charset="0"/>
              <a:buChar char="-"/>
              <a:defRPr sz="18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latin typeface="Calibri" panose="020F0502020204030204" pitchFamily="34" charset="0"/>
                <a:cs typeface="Calibri" panose="020F0502020204030204" pitchFamily="34" charset="0"/>
              </a:rPr>
              <a:t>Count the frequency of each word from the data source and display the top 10 occurring words.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188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5CC9A77A-0500-FE45-8F39-6643E0E6914F}"/>
              </a:ext>
            </a:extLst>
          </p:cNvPr>
          <p:cNvSpPr txBox="1">
            <a:spLocks/>
          </p:cNvSpPr>
          <p:nvPr/>
        </p:nvSpPr>
        <p:spPr>
          <a:xfrm>
            <a:off x="569468" y="1320800"/>
            <a:ext cx="4384497" cy="71608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2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Word Co-occurrence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72E0D8F-94FE-2140-940C-9EE0A2EC0AA8}"/>
              </a:ext>
            </a:extLst>
          </p:cNvPr>
          <p:cNvSpPr txBox="1">
            <a:spLocks/>
          </p:cNvSpPr>
          <p:nvPr/>
        </p:nvSpPr>
        <p:spPr>
          <a:xfrm>
            <a:off x="569468" y="2475175"/>
            <a:ext cx="4002532" cy="21268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LucidaGrande" charset="0"/>
              <a:buChar char="-"/>
              <a:defRPr sz="1800" kern="1200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Count the frequency of co-occurrence of the top 10 words against the entire data set.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FA5C5E-006B-374D-A402-505DE04EF3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5444" y="1838566"/>
            <a:ext cx="7365927" cy="460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275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>
            <a:extLst>
              <a:ext uri="{FF2B5EF4-FFF2-40B4-BE49-F238E27FC236}">
                <a16:creationId xmlns:a16="http://schemas.microsoft.com/office/drawing/2014/main" id="{4F32680E-C4EC-CD49-9CDC-8BAC4D173932}"/>
              </a:ext>
            </a:extLst>
          </p:cNvPr>
          <p:cNvSpPr txBox="1">
            <a:spLocks/>
          </p:cNvSpPr>
          <p:nvPr/>
        </p:nvSpPr>
        <p:spPr>
          <a:xfrm>
            <a:off x="3492549" y="3485213"/>
            <a:ext cx="10515600" cy="71608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2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sz="4400" dirty="0"/>
              <a:t>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206931088"/>
      </p:ext>
    </p:extLst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1921</TotalTime>
  <Words>83</Words>
  <Application>Microsoft Macintosh PowerPoint</Application>
  <PresentationFormat>Widescreen</PresentationFormat>
  <Paragraphs>20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Georgia</vt:lpstr>
      <vt:lpstr>LucidaGrande</vt:lpstr>
      <vt:lpstr>UB Powerpoint Template</vt:lpstr>
      <vt:lpstr>Data Aggregation, Big Data analysis &amp; visualization </vt:lpstr>
      <vt:lpstr>Topic - Sports</vt:lpstr>
      <vt:lpstr>Data Aggregation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Pratik Agarwal</cp:lastModifiedBy>
  <cp:revision>200</cp:revision>
  <cp:lastPrinted>2015-10-19T19:01:41Z</cp:lastPrinted>
  <dcterms:created xsi:type="dcterms:W3CDTF">2016-06-28T14:05:07Z</dcterms:created>
  <dcterms:modified xsi:type="dcterms:W3CDTF">2019-04-22T04:30:45Z</dcterms:modified>
  <cp:category/>
</cp:coreProperties>
</file>

<file path=docProps/thumbnail.jpeg>
</file>